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  <p:sldId id="263" r:id="rId22"/>
    <p:sldId id="264" r:id="rId23"/>
    <p:sldId id="265" r:id="rId24"/>
    <p:sldId id="266" r:id="rId25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League Spartan" charset="1" panose="000008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slides/slide1.xml" Type="http://schemas.openxmlformats.org/officeDocument/2006/relationships/slide"/><Relationship Id="rId16" Target="slides/slide2.xml" Type="http://schemas.openxmlformats.org/officeDocument/2006/relationships/slide"/><Relationship Id="rId17" Target="slides/slide3.xml" Type="http://schemas.openxmlformats.org/officeDocument/2006/relationships/slide"/><Relationship Id="rId18" Target="slides/slide4.xml" Type="http://schemas.openxmlformats.org/officeDocument/2006/relationships/slide"/><Relationship Id="rId19" Target="slides/slide5.xml" Type="http://schemas.openxmlformats.org/officeDocument/2006/relationships/slide"/><Relationship Id="rId2" Target="presProps.xml" Type="http://schemas.openxmlformats.org/officeDocument/2006/relationships/presProps"/><Relationship Id="rId20" Target="slides/slide6.xml" Type="http://schemas.openxmlformats.org/officeDocument/2006/relationships/slide"/><Relationship Id="rId21" Target="slides/slide7.xml" Type="http://schemas.openxmlformats.org/officeDocument/2006/relationships/slide"/><Relationship Id="rId22" Target="slides/slide8.xml" Type="http://schemas.openxmlformats.org/officeDocument/2006/relationships/slide"/><Relationship Id="rId23" Target="slides/slide9.xml" Type="http://schemas.openxmlformats.org/officeDocument/2006/relationships/slide"/><Relationship Id="rId24" Target="slides/slide10.xml" Type="http://schemas.openxmlformats.org/officeDocument/2006/relationships/slide"/><Relationship Id="rId25" Target="slides/slide11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png>
</file>

<file path=ppt/media/image2.sv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092546" y="4229100"/>
            <a:ext cx="7730836" cy="7730836"/>
          </a:xfrm>
          <a:custGeom>
            <a:avLst/>
            <a:gdLst/>
            <a:ahLst/>
            <a:cxnLst/>
            <a:rect r="r" b="b" t="t" l="l"/>
            <a:pathLst>
              <a:path h="7730836" w="7730836">
                <a:moveTo>
                  <a:pt x="0" y="0"/>
                </a:moveTo>
                <a:lnTo>
                  <a:pt x="7730836" y="0"/>
                </a:lnTo>
                <a:lnTo>
                  <a:pt x="7730836" y="7730837"/>
                </a:lnTo>
                <a:lnTo>
                  <a:pt x="0" y="77308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401169" y="-408587"/>
            <a:ext cx="19090338" cy="1894487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4807045" y="3169228"/>
            <a:ext cx="2529984" cy="252998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337217" y="2939947"/>
            <a:ext cx="13534546" cy="3492707"/>
            <a:chOff x="0" y="0"/>
            <a:chExt cx="18046061" cy="4656943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53602"/>
              <a:ext cx="18046061" cy="59245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60"/>
                </a:lnSpc>
              </a:pPr>
              <a:r>
                <a:rPr lang="en-US" sz="3200" spc="512">
                  <a:solidFill>
                    <a:srgbClr val="244357"/>
                  </a:solidFill>
                  <a:latin typeface="Glacial Indifference Bold"/>
                </a:rPr>
                <a:t>DESENVOLVIMENTO DE SOFTWARE MULTIPLATAFORMA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4078246"/>
              <a:ext cx="18046061" cy="57869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600" spc="52">
                  <a:solidFill>
                    <a:srgbClr val="244357"/>
                  </a:solidFill>
                  <a:latin typeface="Glacial Indifference"/>
                </a:rPr>
                <a:t>Sistema de gestão para hospitais e consultórios médicos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987700"/>
              <a:ext cx="18046061" cy="17056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432"/>
                </a:lnSpc>
              </a:pPr>
              <a:r>
                <a:rPr lang="en-US" sz="8025">
                  <a:solidFill>
                    <a:srgbClr val="43C3DD"/>
                  </a:solidFill>
                  <a:latin typeface="League Spartan"/>
                </a:rPr>
                <a:t>PROJETO FAST BUNNY</a:t>
              </a:r>
            </a:p>
          </p:txBody>
        </p:sp>
      </p:grp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1671488" y="7886700"/>
            <a:ext cx="4400550" cy="4400550"/>
            <a:chOff x="-2540" y="-2540"/>
            <a:chExt cx="6355080" cy="635508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337217" y="6994024"/>
            <a:ext cx="12755329" cy="3666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INTEGRANTES: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CARLA JUSTINO</a:t>
            </a: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 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GIOVANI RUZZON 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JOÃO CASTRO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LUCAS THEODORO </a:t>
            </a:r>
          </a:p>
          <a:p>
            <a:pPr>
              <a:lnSpc>
                <a:spcPts val="3909"/>
              </a:lnSpc>
            </a:pPr>
            <a:r>
              <a:rPr lang="en-US" sz="3399" spc="33">
                <a:solidFill>
                  <a:srgbClr val="000000"/>
                </a:solidFill>
                <a:latin typeface="Glacial Indifference"/>
              </a:rPr>
              <a:t>MATHEUS DA COSTA </a:t>
            </a:r>
          </a:p>
          <a:p>
            <a:pPr>
              <a:lnSpc>
                <a:spcPts val="2711"/>
              </a:lnSpc>
            </a:pPr>
          </a:p>
          <a:p>
            <a:pPr>
              <a:lnSpc>
                <a:spcPts val="271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CF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704850" y="-552450"/>
            <a:ext cx="8591550" cy="11487150"/>
          </a:xfrm>
          <a:prstGeom prst="rect">
            <a:avLst/>
          </a:prstGeom>
          <a:solidFill>
            <a:srgbClr val="3C6CA8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4067464"/>
            <a:ext cx="5800936" cy="5190836"/>
          </a:xfrm>
          <a:custGeom>
            <a:avLst/>
            <a:gdLst/>
            <a:ahLst/>
            <a:cxnLst/>
            <a:rect r="r" b="b" t="t" l="l"/>
            <a:pathLst>
              <a:path h="5190836" w="5800936">
                <a:moveTo>
                  <a:pt x="0" y="0"/>
                </a:moveTo>
                <a:lnTo>
                  <a:pt x="5800936" y="0"/>
                </a:lnTo>
                <a:lnTo>
                  <a:pt x="5800936" y="5190836"/>
                </a:lnTo>
                <a:lnTo>
                  <a:pt x="0" y="51908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885" t="0" r="-12681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16238" y="2216336"/>
            <a:ext cx="5813398" cy="750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751"/>
              </a:lnSpc>
            </a:pPr>
            <a:r>
              <a:rPr lang="en-US" sz="5530">
                <a:solidFill>
                  <a:srgbClr val="FFFCF6"/>
                </a:solidFill>
                <a:latin typeface="League Spartan"/>
              </a:rPr>
              <a:t>REFERÊNCIAS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883268" y="2082986"/>
            <a:ext cx="8858456" cy="60734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1617" indent="-250808" lvl="1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ROBERTSON, SUZANNE; ROBERTSON, JAMES. ENGENHARIA DE REQUISITOS: COMO SE FAZ. PORTO ALEGRE: BOOKMAN, 2012.</a:t>
            </a:r>
          </a:p>
          <a:p>
            <a:pPr algn="l" marL="501617" indent="-250808" lvl="1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WIEGERS, KARL. BEST PRACTICES IN SOFTWARE REQUIREMENTS. IN: IEEE SOFTWARE, VOLUME 20, NÚMERO 6, NOVEMBRO/DEZEMBRO DE 2003.</a:t>
            </a:r>
          </a:p>
          <a:p>
            <a:pPr algn="l" marL="501617" indent="-250808" lvl="1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INTERNATIONAL INSTITUTE OF BUSINESS ANALYSIS (IIBA). BABOK® GUIDE - A GUIDE TO THE BUSINESS ANALYSIS BODY OF KNOWLEDGE®. ÚLTIMA EDIÇÃO REVISADA.</a:t>
            </a:r>
          </a:p>
          <a:p>
            <a:pPr algn="l" marL="501617" indent="-250808" lvl="1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MEDISOFT. ESPECIFICAÇÃO DE REQUISITOS DO SISTEMA MEDISOFT. SÃO PAULO: MEDISOFT LTDA, 2021.</a:t>
            </a:r>
          </a:p>
          <a:p>
            <a:pPr algn="l" marL="501617" indent="-250808" lvl="1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CLINICPRO. DOCUMENTAÇÃO DE REQUISITOS DO SISTEMA CLINICPRO. RIO DE JANEIRO: CLINICPRO S.A., 2020.</a:t>
            </a:r>
          </a:p>
          <a:p>
            <a:pPr algn="l" marL="501617" indent="-250808" lvl="1">
              <a:lnSpc>
                <a:spcPts val="3252"/>
              </a:lnSpc>
              <a:buFont typeface="Arial"/>
              <a:buChar char="•"/>
            </a:pPr>
            <a:r>
              <a:rPr lang="en-US" sz="2323" spc="23">
                <a:solidFill>
                  <a:srgbClr val="3C6CA8"/>
                </a:solidFill>
                <a:latin typeface="Glacial Indifference"/>
              </a:rPr>
              <a:t>HEALTHMAX. ESPECIFICAÇÃO FUNCIONAL DO SISTEMA HEALTHMAX. BELO HORIZONTE: HEALTHMAX TECNOLOGIA, 2019.</a:t>
            </a:r>
          </a:p>
        </p:txBody>
      </p:sp>
    </p:spTree>
  </p:cSld>
  <p:clrMapOvr>
    <a:masterClrMapping/>
  </p:clrMapOvr>
  <p:transition spd="slow">
    <p:push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968846" y="-4876800"/>
            <a:ext cx="7730836" cy="7730836"/>
          </a:xfrm>
          <a:custGeom>
            <a:avLst/>
            <a:gdLst/>
            <a:ahLst/>
            <a:cxnLst/>
            <a:rect r="r" b="b" t="t" l="l"/>
            <a:pathLst>
              <a:path h="7730836" w="7730836">
                <a:moveTo>
                  <a:pt x="0" y="0"/>
                </a:moveTo>
                <a:lnTo>
                  <a:pt x="7730836" y="0"/>
                </a:lnTo>
                <a:lnTo>
                  <a:pt x="7730836" y="7730837"/>
                </a:lnTo>
                <a:lnTo>
                  <a:pt x="0" y="77308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401169" y="8811613"/>
            <a:ext cx="19090338" cy="1894487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name="Group 4" id="4"/>
          <p:cNvGrpSpPr/>
          <p:nvPr/>
        </p:nvGrpSpPr>
        <p:grpSpPr>
          <a:xfrm rot="0">
            <a:off x="13473545" y="-1264992"/>
            <a:ext cx="2529984" cy="252998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1792066"/>
            <a:ext cx="10311908" cy="756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0"/>
              </a:lnSpc>
            </a:pPr>
            <a:r>
              <a:rPr lang="en-US" sz="5200" spc="52">
                <a:solidFill>
                  <a:srgbClr val="43C3DD"/>
                </a:solidFill>
                <a:latin typeface="League Spartan"/>
              </a:rPr>
              <a:t>OBRIGADO!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6488894" y="1264992"/>
            <a:ext cx="4400550" cy="4400550"/>
            <a:chOff x="-2540" y="-2540"/>
            <a:chExt cx="6355080" cy="63550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3493842"/>
            <a:ext cx="10311908" cy="301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79"/>
              </a:lnSpc>
            </a:pPr>
            <a:r>
              <a:rPr lang="en-US" sz="5199" spc="51">
                <a:solidFill>
                  <a:srgbClr val="43C3DD"/>
                </a:solidFill>
                <a:latin typeface="League Spartan"/>
              </a:rPr>
              <a:t>“FELIZ AQUELE QUE TRANSFERE O QUE SABE E APRENDE O QUE ENSINA.” </a:t>
            </a:r>
          </a:p>
          <a:p>
            <a:pPr algn="l">
              <a:lnSpc>
                <a:spcPts val="5980"/>
              </a:lnSpc>
            </a:pPr>
            <a:r>
              <a:rPr lang="en-US" sz="5200" spc="52">
                <a:solidFill>
                  <a:srgbClr val="43C3DD"/>
                </a:solidFill>
                <a:latin typeface="League Spartan"/>
              </a:rPr>
              <a:t>- CORA CORALINA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627929" y="-5122718"/>
            <a:ext cx="7730836" cy="7730836"/>
          </a:xfrm>
          <a:custGeom>
            <a:avLst/>
            <a:gdLst/>
            <a:ahLst/>
            <a:cxnLst/>
            <a:rect r="r" b="b" t="t" l="l"/>
            <a:pathLst>
              <a:path h="7730836" w="7730836">
                <a:moveTo>
                  <a:pt x="0" y="0"/>
                </a:moveTo>
                <a:lnTo>
                  <a:pt x="7730836" y="0"/>
                </a:lnTo>
                <a:lnTo>
                  <a:pt x="7730836" y="7730837"/>
                </a:lnTo>
                <a:lnTo>
                  <a:pt x="0" y="773083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8402623" y="2608119"/>
            <a:ext cx="9365137" cy="6547707"/>
            <a:chOff x="0" y="0"/>
            <a:chExt cx="12486849" cy="8730276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19050"/>
              <a:ext cx="12453610" cy="129567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506"/>
                </a:lnSpc>
              </a:pPr>
              <a:r>
                <a:rPr lang="en-US" sz="6527" spc="65">
                  <a:solidFill>
                    <a:srgbClr val="43C3DD"/>
                  </a:solidFill>
                  <a:latin typeface="League Spartan"/>
                </a:rPr>
                <a:t>ÍNDICE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1858949"/>
              <a:ext cx="12486849" cy="8333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181"/>
                </a:lnSpc>
              </a:pPr>
              <a:r>
                <a:rPr lang="en-US" sz="3985" spc="239">
                  <a:solidFill>
                    <a:srgbClr val="244357"/>
                  </a:solidFill>
                  <a:latin typeface="League Spartan"/>
                </a:rPr>
                <a:t>TÓPICOS A SEREM ABORDADOS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415939"/>
              <a:ext cx="12486849" cy="514522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96248" indent="-298124" lvl="1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Objetivo geral</a:t>
              </a:r>
            </a:p>
            <a:p>
              <a:pPr marL="596248" indent="-298124" lvl="1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Objetivos Específicos</a:t>
              </a:r>
            </a:p>
            <a:p>
              <a:pPr marL="596248" indent="-298124" lvl="1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Escopo do projeto</a:t>
              </a:r>
            </a:p>
            <a:p>
              <a:pPr marL="596248" indent="-298124" lvl="1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Público alvo</a:t>
              </a:r>
            </a:p>
            <a:p>
              <a:pPr marL="596248" indent="-298124" lvl="1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Requisitos</a:t>
              </a:r>
            </a:p>
            <a:p>
              <a:pPr marL="596248" indent="-298124" lvl="1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Inspirações</a:t>
              </a:r>
            </a:p>
            <a:p>
              <a:pPr marL="596248" indent="-298124" lvl="1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O coelho na mitologia egípcia</a:t>
              </a:r>
            </a:p>
            <a:p>
              <a:pPr algn="l" marL="596248" indent="-298124" lvl="1">
                <a:lnSpc>
                  <a:spcPts val="3866"/>
                </a:lnSpc>
                <a:buFont typeface="Arial"/>
                <a:buChar char="•"/>
              </a:pPr>
              <a:r>
                <a:rPr lang="en-US" sz="2761" spc="13">
                  <a:solidFill>
                    <a:srgbClr val="244357"/>
                  </a:solidFill>
                  <a:latin typeface="Glacial Indifference"/>
                </a:rPr>
                <a:t>Referências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78531" y="5699324"/>
            <a:ext cx="1507231" cy="1507231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5672089" y="7758360"/>
            <a:ext cx="4400550" cy="4400550"/>
            <a:chOff x="-2540" y="-2540"/>
            <a:chExt cx="6355080" cy="63550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43C3DD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275085" y="6168504"/>
            <a:ext cx="17597280" cy="3949281"/>
          </a:xfrm>
          <a:custGeom>
            <a:avLst/>
            <a:gdLst/>
            <a:ahLst/>
            <a:cxnLst/>
            <a:rect r="r" b="b" t="t" l="l"/>
            <a:pathLst>
              <a:path h="3949281" w="17597280">
                <a:moveTo>
                  <a:pt x="0" y="0"/>
                </a:moveTo>
                <a:lnTo>
                  <a:pt x="17597279" y="0"/>
                </a:lnTo>
                <a:lnTo>
                  <a:pt x="17597279" y="3949282"/>
                </a:lnTo>
                <a:lnTo>
                  <a:pt x="0" y="39492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27" t="-8086" r="0" b="-194989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028700" y="1028700"/>
            <a:ext cx="6745456" cy="2352574"/>
            <a:chOff x="0" y="0"/>
            <a:chExt cx="8993941" cy="313676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28575"/>
              <a:ext cx="8940983" cy="20220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979"/>
                </a:lnSpc>
              </a:pPr>
              <a:r>
                <a:rPr lang="en-US" sz="5199" spc="51">
                  <a:solidFill>
                    <a:srgbClr val="43C3DD"/>
                  </a:solidFill>
                  <a:latin typeface="League Spartan"/>
                </a:rPr>
                <a:t>PROJETO </a:t>
              </a:r>
            </a:p>
            <a:p>
              <a:pPr algn="l">
                <a:lnSpc>
                  <a:spcPts val="5980"/>
                </a:lnSpc>
              </a:pPr>
              <a:r>
                <a:rPr lang="en-US" sz="5200" spc="52">
                  <a:solidFill>
                    <a:srgbClr val="43C3DD"/>
                  </a:solidFill>
                  <a:latin typeface="League Spartan"/>
                </a:rPr>
                <a:t>FAST BUNNY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2451014"/>
              <a:ext cx="8993941" cy="7171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420"/>
                </a:lnSpc>
              </a:pPr>
              <a:r>
                <a:rPr lang="en-US" sz="3400" spc="204">
                  <a:solidFill>
                    <a:srgbClr val="244357"/>
                  </a:solidFill>
                  <a:latin typeface="League Spartan"/>
                </a:rPr>
                <a:t>OBJETIVO GERAL 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7774156" y="981075"/>
            <a:ext cx="9485144" cy="30522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5"/>
              </a:lnSpc>
            </a:pPr>
            <a:r>
              <a:rPr lang="en-US" sz="2468" spc="12">
                <a:solidFill>
                  <a:srgbClr val="244357"/>
                </a:solidFill>
                <a:latin typeface="Glacial Indifference"/>
              </a:rPr>
              <a:t>O objetivo geral do projeto Fast Bunny é desenvolver um sistema de gestão para hospitais e consultórios médicos, com foco em proporcionar ergonomia e velocidade no tratamento de dados de consulta e na administração de informações médicas. O sistema visa contribuir para a melhoria da eficiência e qualidade dos serviços de saúde, alinhando-se ao Objetivo de Desenvolvimento Sustentável (ODS) da ONU relacionado à "Saúde e bem-estar".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43C3D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228600" y="208741"/>
            <a:ext cx="17830800" cy="9869519"/>
          </a:xfrm>
          <a:prstGeom prst="rect">
            <a:avLst/>
          </a:prstGeom>
          <a:solidFill>
            <a:srgbClr val="F2FAFF"/>
          </a:solidFill>
        </p:spPr>
      </p:sp>
      <p:sp>
        <p:nvSpPr>
          <p:cNvPr name="Freeform 3" id="3"/>
          <p:cNvSpPr/>
          <p:nvPr/>
        </p:nvSpPr>
        <p:spPr>
          <a:xfrm flipH="false" flipV="false" rot="0">
            <a:off x="16646238" y="5725392"/>
            <a:ext cx="4135582" cy="4135582"/>
          </a:xfrm>
          <a:custGeom>
            <a:avLst/>
            <a:gdLst/>
            <a:ahLst/>
            <a:cxnLst/>
            <a:rect r="r" b="b" t="t" l="l"/>
            <a:pathLst>
              <a:path h="4135582" w="4135582">
                <a:moveTo>
                  <a:pt x="0" y="0"/>
                </a:moveTo>
                <a:lnTo>
                  <a:pt x="4135581" y="0"/>
                </a:lnTo>
                <a:lnTo>
                  <a:pt x="4135581" y="4135582"/>
                </a:lnTo>
                <a:lnTo>
                  <a:pt x="0" y="41355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-2853722" y="294409"/>
            <a:ext cx="4135582" cy="4135582"/>
          </a:xfrm>
          <a:custGeom>
            <a:avLst/>
            <a:gdLst/>
            <a:ahLst/>
            <a:cxnLst/>
            <a:rect r="r" b="b" t="t" l="l"/>
            <a:pathLst>
              <a:path h="4135582" w="4135582">
                <a:moveTo>
                  <a:pt x="0" y="0"/>
                </a:moveTo>
                <a:lnTo>
                  <a:pt x="4135581" y="0"/>
                </a:lnTo>
                <a:lnTo>
                  <a:pt x="4135581" y="4135582"/>
                </a:lnTo>
                <a:lnTo>
                  <a:pt x="0" y="41355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281859" y="2407373"/>
            <a:ext cx="15364378" cy="5472255"/>
            <a:chOff x="0" y="0"/>
            <a:chExt cx="20485838" cy="729633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404623"/>
              <a:ext cx="20485838" cy="45851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604518" indent="-302259" lvl="1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Analisar as necessidades e demandas dos hospitais e consultórios médicos</a:t>
              </a:r>
            </a:p>
            <a:p>
              <a:pPr marL="604518" indent="-302259" lvl="1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 Desenvolver um sistema de gestão que permita o registro e gerenciamento eficiente de informações de pacientes</a:t>
              </a:r>
            </a:p>
            <a:p>
              <a:pPr marL="604518" indent="-302259" lvl="1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Implementar funcionalidades que possibilitem o controle financeiro</a:t>
              </a:r>
            </a:p>
            <a:p>
              <a:pPr marL="604518" indent="-302259" lvl="1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Criar uma interface intuitiva e de fácil utilização, por meio de um layout simples e prático</a:t>
              </a:r>
            </a:p>
            <a:p>
              <a:pPr marL="604518" indent="-302259" lvl="1">
                <a:lnSpc>
                  <a:spcPts val="3919"/>
                </a:lnSpc>
                <a:buFont typeface="Arial"/>
                <a:buChar char="•"/>
              </a:pPr>
              <a:r>
                <a:rPr lang="en-US" sz="2799" spc="27">
                  <a:solidFill>
                    <a:srgbClr val="43C3DD"/>
                  </a:solidFill>
                  <a:latin typeface="League Spartan"/>
                </a:rPr>
                <a:t> Garantir a segurança e privacidade dos dados dos pacientes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33804"/>
              <a:ext cx="20485838" cy="7550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 spc="215">
                  <a:solidFill>
                    <a:srgbClr val="244357"/>
                  </a:solidFill>
                  <a:latin typeface="League Spartan"/>
                </a:rPr>
                <a:t>OBJETIVOS ESPECÍFICOS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6719523"/>
              <a:ext cx="20485838" cy="573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34"/>
                </a:lnSpc>
              </a:pPr>
            </a:p>
          </p:txBody>
        </p:sp>
      </p:grp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-1171575" y="-2319090"/>
            <a:ext cx="4400550" cy="4400550"/>
            <a:chOff x="-2540" y="-2540"/>
            <a:chExt cx="6355080" cy="635508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5059025" y="8249516"/>
            <a:ext cx="4400550" cy="4400550"/>
            <a:chOff x="-2540" y="-2540"/>
            <a:chExt cx="6355080" cy="635508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43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228600" y="189691"/>
            <a:ext cx="17830800" cy="9869519"/>
          </a:xfrm>
          <a:prstGeom prst="rect">
            <a:avLst/>
          </a:prstGeom>
          <a:solidFill>
            <a:srgbClr val="43C3DD"/>
          </a:solid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15772543" y="-301872"/>
            <a:ext cx="3559662" cy="3559662"/>
          </a:xfrm>
          <a:custGeom>
            <a:avLst/>
            <a:gdLst/>
            <a:ahLst/>
            <a:cxnLst/>
            <a:rect r="r" b="b" t="t" l="l"/>
            <a:pathLst>
              <a:path h="3559662" w="3559662">
                <a:moveTo>
                  <a:pt x="0" y="0"/>
                </a:moveTo>
                <a:lnTo>
                  <a:pt x="3559662" y="0"/>
                </a:lnTo>
                <a:lnTo>
                  <a:pt x="3559662" y="3559662"/>
                </a:lnTo>
                <a:lnTo>
                  <a:pt x="0" y="355966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78531" y="-478531"/>
            <a:ext cx="1695894" cy="1695894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F2FAFF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059888" y="2361347"/>
            <a:ext cx="1199412" cy="1199412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44357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383284" y="3935375"/>
            <a:ext cx="14134736" cy="1544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480"/>
              </a:lnSpc>
            </a:pPr>
            <a:r>
              <a:rPr lang="en-US" sz="9600">
                <a:solidFill>
                  <a:srgbClr val="F2FAFF"/>
                </a:solidFill>
                <a:latin typeface="League Spartan"/>
              </a:rPr>
              <a:t>ESCOPO DO PROJETO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83284" y="5470549"/>
            <a:ext cx="13669904" cy="1944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79"/>
              </a:lnSpc>
            </a:pPr>
            <a:r>
              <a:rPr lang="en-US" sz="2200" spc="10">
                <a:solidFill>
                  <a:srgbClr val="F2FAFF"/>
                </a:solidFill>
                <a:latin typeface="Glacial Indifference"/>
              </a:rPr>
              <a:t>O escopo do projeto Fast Bunny abrange o desenvolvimento de um sistema de gestão para hospitais e consultórios médicos, com foco em ergonomia e velocidade no tratamento de dados de consulta e administração de informações médicas. O sistema visa melhorar a eficiência e qualidade dos serviços de saúde, permitindo o registro de pacientes, agendamento de consultas e registro de informações médicas relevantes. </a:t>
            </a:r>
          </a:p>
        </p:txBody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13151824" y="8725766"/>
            <a:ext cx="4400550" cy="4400550"/>
            <a:chOff x="-2540" y="-2540"/>
            <a:chExt cx="6355080" cy="635508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</p:spPr>
        </p:sp>
      </p:grp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228600" y="208741"/>
            <a:ext cx="17830800" cy="9869519"/>
          </a:xfrm>
          <a:prstGeom prst="rect">
            <a:avLst/>
          </a:prstGeom>
          <a:solidFill>
            <a:srgbClr val="244357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3487454" y="3525594"/>
            <a:ext cx="11313092" cy="756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80"/>
              </a:lnSpc>
            </a:pPr>
            <a:r>
              <a:rPr lang="en-US" sz="5200" spc="52">
                <a:solidFill>
                  <a:srgbClr val="F2FAFF"/>
                </a:solidFill>
                <a:latin typeface="League Spartan"/>
              </a:rPr>
              <a:t>PÚBLICO ALVO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492419" y="7459088"/>
            <a:ext cx="11313092" cy="427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34"/>
              </a:lnSpc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3625769" y="4792238"/>
            <a:ext cx="11313092" cy="24060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760"/>
              </a:lnSpc>
            </a:pPr>
            <a:r>
              <a:rPr lang="en-US" sz="2400" spc="24">
                <a:solidFill>
                  <a:srgbClr val="F2FAFF"/>
                </a:solidFill>
                <a:latin typeface="League Spartan"/>
              </a:rPr>
              <a:t>O PÚBLICO-ALVO DO SISTEMA FAST BUNNY COMPREENDE PROFISSIONAIS E INSTITUIÇÕES DA ÁREA DE SAÚDE, COMO MÉDICOS, ENFERMEIROS, CLÍNICAS MÉDICAS, CONSULTÓRIOS PARTICULARES E HOSPITAIS. O SISTEMA FOI DESENVOLVIDO CONSIDERANDO AS NECESSIDADES E DEMANDAS ESPECÍFICAS DESSE PÚBLICO, COM FOCO NA FACILIDADE DE USO, AGILIDADE E CONFIABILIDADE DAS INFORMAÇÕES. </a:t>
            </a:r>
          </a:p>
        </p:txBody>
      </p:sp>
      <p:sp>
        <p:nvSpPr>
          <p:cNvPr name="AutoShape 6" id="6"/>
          <p:cNvSpPr/>
          <p:nvPr/>
        </p:nvSpPr>
        <p:spPr>
          <a:xfrm rot="0">
            <a:off x="4801965" y="4463970"/>
            <a:ext cx="8684070" cy="67432"/>
          </a:xfrm>
          <a:prstGeom prst="rect">
            <a:avLst/>
          </a:prstGeom>
          <a:solidFill>
            <a:srgbClr val="43C3DD"/>
          </a:solidFill>
        </p:spPr>
      </p:sp>
      <p:grpSp>
        <p:nvGrpSpPr>
          <p:cNvPr name="Group 7" id="7"/>
          <p:cNvGrpSpPr/>
          <p:nvPr/>
        </p:nvGrpSpPr>
        <p:grpSpPr>
          <a:xfrm rot="0">
            <a:off x="-1143587" y="-2380384"/>
            <a:ext cx="4400550" cy="6662898"/>
            <a:chOff x="0" y="0"/>
            <a:chExt cx="5867400" cy="888386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1029975" y="6980139"/>
              <a:ext cx="1903725" cy="1903725"/>
              <a:chOff x="0" y="0"/>
              <a:chExt cx="6350000" cy="6350000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43C3DD"/>
              </a:solidFill>
            </p:spPr>
          </p:sp>
        </p:grpSp>
        <p:grpSp>
          <p:nvGrpSpPr>
            <p:cNvPr name="Group 10" id="10"/>
            <p:cNvGrpSpPr>
              <a:grpSpLocks noChangeAspect="true"/>
            </p:cNvGrpSpPr>
            <p:nvPr/>
          </p:nvGrpSpPr>
          <p:grpSpPr>
            <a:xfrm rot="0">
              <a:off x="0" y="0"/>
              <a:ext cx="5867400" cy="5867400"/>
              <a:chOff x="-2540" y="-2540"/>
              <a:chExt cx="6355080" cy="635508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2FAFF"/>
              </a:solidFill>
            </p:spPr>
          </p:sp>
        </p:grpSp>
      </p:grpSp>
      <p:grpSp>
        <p:nvGrpSpPr>
          <p:cNvPr name="Group 12" id="12"/>
          <p:cNvGrpSpPr/>
          <p:nvPr/>
        </p:nvGrpSpPr>
        <p:grpSpPr>
          <a:xfrm rot="0">
            <a:off x="14938861" y="5926851"/>
            <a:ext cx="4400550" cy="6662898"/>
            <a:chOff x="0" y="0"/>
            <a:chExt cx="5867400" cy="8883864"/>
          </a:xfrm>
        </p:grpSpPr>
        <p:grpSp>
          <p:nvGrpSpPr>
            <p:cNvPr name="Group 13" id="13"/>
            <p:cNvGrpSpPr/>
            <p:nvPr/>
          </p:nvGrpSpPr>
          <p:grpSpPr>
            <a:xfrm rot="-10800000">
              <a:off x="2933700" y="0"/>
              <a:ext cx="1903725" cy="1903725"/>
              <a:chOff x="0" y="0"/>
              <a:chExt cx="6350000" cy="635000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14167" y="0"/>
                <a:ext cx="6321665" cy="6350000"/>
              </a:xfrm>
              <a:custGeom>
                <a:avLst/>
                <a:gdLst/>
                <a:ahLst/>
                <a:cxnLst/>
                <a:rect r="r" b="b" t="t" l="l"/>
                <a:pathLst>
                  <a:path h="6350000" w="6321665">
                    <a:moveTo>
                      <a:pt x="3160833" y="0"/>
                    </a:moveTo>
                    <a:lnTo>
                      <a:pt x="3160833" y="0"/>
                    </a:lnTo>
                    <a:cubicBezTo>
                      <a:pt x="4908795" y="7817"/>
                      <a:pt x="6321666" y="1427021"/>
                      <a:pt x="6321666" y="3175000"/>
                    </a:cubicBezTo>
                    <a:cubicBezTo>
                      <a:pt x="6321666" y="4922979"/>
                      <a:pt x="4908795" y="6342183"/>
                      <a:pt x="3160833" y="6350000"/>
                    </a:cubicBezTo>
                    <a:cubicBezTo>
                      <a:pt x="1412871" y="6342183"/>
                      <a:pt x="0" y="4922979"/>
                      <a:pt x="0" y="3175000"/>
                    </a:cubicBezTo>
                    <a:cubicBezTo>
                      <a:pt x="0" y="1427021"/>
                      <a:pt x="1412871" y="7817"/>
                      <a:pt x="3160833" y="0"/>
                    </a:cubicBezTo>
                    <a:close/>
                  </a:path>
                </a:pathLst>
              </a:custGeom>
              <a:solidFill>
                <a:srgbClr val="43C3DD"/>
              </a:solidFill>
            </p:spPr>
          </p:sp>
        </p:grpSp>
        <p:grpSp>
          <p:nvGrpSpPr>
            <p:cNvPr name="Group 15" id="15"/>
            <p:cNvGrpSpPr>
              <a:grpSpLocks noChangeAspect="true"/>
            </p:cNvGrpSpPr>
            <p:nvPr/>
          </p:nvGrpSpPr>
          <p:grpSpPr>
            <a:xfrm rot="-10800000">
              <a:off x="0" y="3016464"/>
              <a:ext cx="5867400" cy="5867400"/>
              <a:chOff x="-2540" y="-2540"/>
              <a:chExt cx="6355080" cy="635508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-2540" y="-2540"/>
                <a:ext cx="6355080" cy="6355080"/>
              </a:xfrm>
              <a:custGeom>
                <a:avLst/>
                <a:gdLst/>
                <a:ahLst/>
                <a:cxnLst/>
                <a:rect r="r" b="b" t="t" l="l"/>
                <a:pathLst>
                  <a:path h="6355080" w="6355080">
                    <a:moveTo>
                      <a:pt x="3177540" y="6355080"/>
                    </a:moveTo>
                    <a:cubicBezTo>
                      <a:pt x="2329180" y="6355080"/>
                      <a:pt x="1530350" y="6024880"/>
                      <a:pt x="930910" y="5424170"/>
                    </a:cubicBezTo>
                    <a:cubicBezTo>
                      <a:pt x="330200" y="4824730"/>
                      <a:pt x="0" y="4025900"/>
                      <a:pt x="0" y="3177540"/>
                    </a:cubicBezTo>
                    <a:cubicBezTo>
                      <a:pt x="0" y="2329180"/>
                      <a:pt x="330200" y="1530350"/>
                      <a:pt x="930910" y="930910"/>
                    </a:cubicBezTo>
                    <a:cubicBezTo>
                      <a:pt x="1530350" y="330200"/>
                      <a:pt x="2329180" y="0"/>
                      <a:pt x="3177540" y="0"/>
                    </a:cubicBezTo>
                    <a:cubicBezTo>
                      <a:pt x="4025900" y="0"/>
                      <a:pt x="4824730" y="330200"/>
                      <a:pt x="5424170" y="930910"/>
                    </a:cubicBezTo>
                    <a:cubicBezTo>
                      <a:pt x="6024880" y="1531620"/>
                      <a:pt x="6355080" y="2329180"/>
                      <a:pt x="6355080" y="3177540"/>
                    </a:cubicBezTo>
                    <a:cubicBezTo>
                      <a:pt x="6355080" y="4025900"/>
                      <a:pt x="6024880" y="4824730"/>
                      <a:pt x="5424170" y="5424170"/>
                    </a:cubicBezTo>
                    <a:cubicBezTo>
                      <a:pt x="4824730" y="6024880"/>
                      <a:pt x="4025900" y="6355080"/>
                      <a:pt x="3177540" y="6355080"/>
                    </a:cubicBezTo>
                    <a:close/>
                    <a:moveTo>
                      <a:pt x="3177540" y="190500"/>
                    </a:moveTo>
                    <a:cubicBezTo>
                      <a:pt x="2379980" y="190500"/>
                      <a:pt x="1629410" y="501650"/>
                      <a:pt x="1065530" y="1065530"/>
                    </a:cubicBezTo>
                    <a:cubicBezTo>
                      <a:pt x="501650" y="1629410"/>
                      <a:pt x="190500" y="2379980"/>
                      <a:pt x="190500" y="3177540"/>
                    </a:cubicBezTo>
                    <a:cubicBezTo>
                      <a:pt x="190500" y="3975100"/>
                      <a:pt x="501650" y="4725670"/>
                      <a:pt x="1065530" y="5289550"/>
                    </a:cubicBezTo>
                    <a:cubicBezTo>
                      <a:pt x="1629410" y="5853430"/>
                      <a:pt x="2379980" y="6164580"/>
                      <a:pt x="3177540" y="6164580"/>
                    </a:cubicBezTo>
                    <a:cubicBezTo>
                      <a:pt x="3975100" y="6164580"/>
                      <a:pt x="4725670" y="5853430"/>
                      <a:pt x="5289550" y="5289550"/>
                    </a:cubicBezTo>
                    <a:cubicBezTo>
                      <a:pt x="5853430" y="4725670"/>
                      <a:pt x="6164580" y="3975100"/>
                      <a:pt x="6164580" y="3177540"/>
                    </a:cubicBezTo>
                    <a:cubicBezTo>
                      <a:pt x="6164580" y="2379980"/>
                      <a:pt x="5853430" y="1629410"/>
                      <a:pt x="5289550" y="1065530"/>
                    </a:cubicBezTo>
                    <a:cubicBezTo>
                      <a:pt x="4725670" y="501650"/>
                      <a:pt x="3975100" y="190500"/>
                      <a:pt x="3177540" y="190500"/>
                    </a:cubicBezTo>
                    <a:close/>
                  </a:path>
                </a:pathLst>
              </a:custGeom>
              <a:solidFill>
                <a:srgbClr val="F2FAFF"/>
              </a:solidFill>
            </p:spPr>
          </p:sp>
        </p:grpSp>
      </p:grp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4435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11286900" y="9060873"/>
            <a:ext cx="2351251" cy="2351251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43C3D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727063" y="1919211"/>
            <a:ext cx="6532237" cy="6448578"/>
          </a:xfrm>
          <a:custGeom>
            <a:avLst/>
            <a:gdLst/>
            <a:ahLst/>
            <a:cxnLst/>
            <a:rect r="r" b="b" t="t" l="l"/>
            <a:pathLst>
              <a:path h="6448578" w="6532237">
                <a:moveTo>
                  <a:pt x="0" y="0"/>
                </a:moveTo>
                <a:lnTo>
                  <a:pt x="6532237" y="0"/>
                </a:lnTo>
                <a:lnTo>
                  <a:pt x="6532237" y="6448578"/>
                </a:lnTo>
                <a:lnTo>
                  <a:pt x="0" y="64485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9321" t="0" r="-28815" b="0"/>
            </a:stretch>
          </a:blipFill>
        </p:spPr>
      </p:sp>
      <p:grpSp>
        <p:nvGrpSpPr>
          <p:cNvPr name="Group 5" id="5"/>
          <p:cNvGrpSpPr>
            <a:grpSpLocks noChangeAspect="true"/>
          </p:cNvGrpSpPr>
          <p:nvPr/>
        </p:nvGrpSpPr>
        <p:grpSpPr>
          <a:xfrm rot="-10800000">
            <a:off x="16405711" y="-1171575"/>
            <a:ext cx="4400550" cy="4400550"/>
            <a:chOff x="-2540" y="-2540"/>
            <a:chExt cx="6355080" cy="63550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F2FA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28700" y="2404203"/>
            <a:ext cx="8844774" cy="5478594"/>
            <a:chOff x="0" y="0"/>
            <a:chExt cx="11793032" cy="7304792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28575"/>
              <a:ext cx="11793032" cy="10187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5980"/>
                </a:lnSpc>
              </a:pPr>
              <a:r>
                <a:rPr lang="en-US" sz="5200" spc="52">
                  <a:solidFill>
                    <a:srgbClr val="F2FAFF"/>
                  </a:solidFill>
                  <a:latin typeface="League Spartan"/>
                </a:rPr>
                <a:t>REQUISITOS DO SISTEMA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1625514"/>
              <a:ext cx="11765521" cy="44001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34059" indent="-367030" lvl="1">
                <a:lnSpc>
                  <a:spcPts val="4419"/>
                </a:lnSpc>
                <a:buFont typeface="Arial"/>
                <a:buChar char="•"/>
              </a:pPr>
              <a:r>
                <a:rPr lang="en-US" sz="3399" spc="203">
                  <a:solidFill>
                    <a:srgbClr val="F2FAFF"/>
                  </a:solidFill>
                  <a:latin typeface="League Spartan"/>
                </a:rPr>
                <a:t>REQUISITOS FUNCIONAIS</a:t>
              </a:r>
            </a:p>
            <a:p>
              <a:pPr marL="734059" indent="-367030" lvl="1">
                <a:lnSpc>
                  <a:spcPts val="4419"/>
                </a:lnSpc>
                <a:buFont typeface="Arial"/>
                <a:buChar char="•"/>
              </a:pPr>
              <a:r>
                <a:rPr lang="en-US" sz="3399" spc="203">
                  <a:solidFill>
                    <a:srgbClr val="F2FAFF"/>
                  </a:solidFill>
                  <a:latin typeface="League Spartan"/>
                </a:rPr>
                <a:t>REQUISITOS DE USABILIDADE</a:t>
              </a:r>
            </a:p>
            <a:p>
              <a:pPr marL="734059" indent="-367030" lvl="1">
                <a:lnSpc>
                  <a:spcPts val="4419"/>
                </a:lnSpc>
                <a:buFont typeface="Arial"/>
                <a:buChar char="•"/>
              </a:pPr>
              <a:r>
                <a:rPr lang="en-US" sz="3399" spc="203">
                  <a:solidFill>
                    <a:srgbClr val="F2FAFF"/>
                  </a:solidFill>
                  <a:latin typeface="League Spartan"/>
                </a:rPr>
                <a:t>REQUISITOS DE DESEMPENHO </a:t>
              </a:r>
            </a:p>
            <a:p>
              <a:pPr marL="734059" indent="-367030" lvl="1">
                <a:lnSpc>
                  <a:spcPts val="4419"/>
                </a:lnSpc>
                <a:buFont typeface="Arial"/>
                <a:buChar char="•"/>
              </a:pPr>
              <a:r>
                <a:rPr lang="en-US" sz="3399" spc="203">
                  <a:solidFill>
                    <a:srgbClr val="F2FAFF"/>
                  </a:solidFill>
                  <a:latin typeface="League Spartan"/>
                </a:rPr>
                <a:t>REQUISITOS DE SEGURANÇA</a:t>
              </a:r>
            </a:p>
            <a:p>
              <a:pPr marL="734059" indent="-367030" lvl="1">
                <a:lnSpc>
                  <a:spcPts val="4419"/>
                </a:lnSpc>
                <a:buFont typeface="Arial"/>
                <a:buChar char="•"/>
              </a:pPr>
              <a:r>
                <a:rPr lang="en-US" sz="3399" spc="203">
                  <a:solidFill>
                    <a:srgbClr val="F2FAFF"/>
                  </a:solidFill>
                  <a:latin typeface="League Spartan"/>
                </a:rPr>
                <a:t>REQUISITOS TÉCNICOS</a:t>
              </a:r>
            </a:p>
            <a:p>
              <a:pPr algn="l" marL="734060" indent="-367030" lvl="1">
                <a:lnSpc>
                  <a:spcPts val="4420"/>
                </a:lnSpc>
                <a:buFont typeface="Arial"/>
                <a:buChar char="•"/>
              </a:pPr>
              <a:r>
                <a:rPr lang="en-US" sz="3400" spc="204">
                  <a:solidFill>
                    <a:srgbClr val="F2FAFF"/>
                  </a:solidFill>
                  <a:latin typeface="League Spartan"/>
                </a:rPr>
                <a:t>REQUISITOS DE INTERFACE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544025"/>
              <a:ext cx="11793032" cy="43793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65"/>
                </a:lnSpc>
              </a:pPr>
            </a:p>
          </p:txBody>
        </p:sp>
      </p:grp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A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5059025" y="-3371850"/>
            <a:ext cx="4400550" cy="4400550"/>
            <a:chOff x="-2540" y="-2540"/>
            <a:chExt cx="6355080" cy="635508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540" y="-2540"/>
              <a:ext cx="6355080" cy="6355080"/>
            </a:xfrm>
            <a:custGeom>
              <a:avLst/>
              <a:gdLst/>
              <a:ahLst/>
              <a:cxnLst/>
              <a:rect r="r" b="b" t="t" l="l"/>
              <a:pathLst>
                <a:path h="6355080" w="6355080">
                  <a:moveTo>
                    <a:pt x="3177540" y="6355080"/>
                  </a:moveTo>
                  <a:cubicBezTo>
                    <a:pt x="2329180" y="6355080"/>
                    <a:pt x="1530350" y="6024880"/>
                    <a:pt x="930910" y="5424170"/>
                  </a:cubicBezTo>
                  <a:cubicBezTo>
                    <a:pt x="330200" y="4824730"/>
                    <a:pt x="0" y="4025900"/>
                    <a:pt x="0" y="3177540"/>
                  </a:cubicBezTo>
                  <a:cubicBezTo>
                    <a:pt x="0" y="2329180"/>
                    <a:pt x="330200" y="1530350"/>
                    <a:pt x="930910" y="930910"/>
                  </a:cubicBezTo>
                  <a:cubicBezTo>
                    <a:pt x="1530350" y="330200"/>
                    <a:pt x="2329180" y="0"/>
                    <a:pt x="3177540" y="0"/>
                  </a:cubicBezTo>
                  <a:cubicBezTo>
                    <a:pt x="4025900" y="0"/>
                    <a:pt x="4824730" y="330200"/>
                    <a:pt x="5424170" y="930910"/>
                  </a:cubicBezTo>
                  <a:cubicBezTo>
                    <a:pt x="6024880" y="1531620"/>
                    <a:pt x="6355080" y="2329180"/>
                    <a:pt x="6355080" y="3177540"/>
                  </a:cubicBezTo>
                  <a:cubicBezTo>
                    <a:pt x="6355080" y="4025900"/>
                    <a:pt x="6024880" y="4824730"/>
                    <a:pt x="5424170" y="5424170"/>
                  </a:cubicBezTo>
                  <a:cubicBezTo>
                    <a:pt x="4824730" y="6024880"/>
                    <a:pt x="4025900" y="6355080"/>
                    <a:pt x="3177540" y="6355080"/>
                  </a:cubicBezTo>
                  <a:close/>
                  <a:moveTo>
                    <a:pt x="3177540" y="190500"/>
                  </a:moveTo>
                  <a:cubicBezTo>
                    <a:pt x="2379980" y="190500"/>
                    <a:pt x="1629410" y="501650"/>
                    <a:pt x="1065530" y="1065530"/>
                  </a:cubicBezTo>
                  <a:cubicBezTo>
                    <a:pt x="501650" y="1629410"/>
                    <a:pt x="190500" y="2379980"/>
                    <a:pt x="190500" y="3177540"/>
                  </a:cubicBezTo>
                  <a:cubicBezTo>
                    <a:pt x="190500" y="3975100"/>
                    <a:pt x="501650" y="4725670"/>
                    <a:pt x="1065530" y="5289550"/>
                  </a:cubicBezTo>
                  <a:cubicBezTo>
                    <a:pt x="1629410" y="5853430"/>
                    <a:pt x="2379980" y="6164580"/>
                    <a:pt x="3177540" y="6164580"/>
                  </a:cubicBezTo>
                  <a:cubicBezTo>
                    <a:pt x="3975100" y="6164580"/>
                    <a:pt x="4725670" y="5853430"/>
                    <a:pt x="5289550" y="5289550"/>
                  </a:cubicBezTo>
                  <a:cubicBezTo>
                    <a:pt x="5853430" y="4725670"/>
                    <a:pt x="6164580" y="3975100"/>
                    <a:pt x="6164580" y="3177540"/>
                  </a:cubicBezTo>
                  <a:cubicBezTo>
                    <a:pt x="6164580" y="2379980"/>
                    <a:pt x="5853430" y="1629410"/>
                    <a:pt x="5289550" y="1065530"/>
                  </a:cubicBezTo>
                  <a:cubicBezTo>
                    <a:pt x="4725670" y="501650"/>
                    <a:pt x="3975100" y="190500"/>
                    <a:pt x="3177540" y="190500"/>
                  </a:cubicBezTo>
                  <a:close/>
                </a:path>
              </a:pathLst>
            </a:custGeom>
            <a:solidFill>
              <a:srgbClr val="43C3D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19754" y="3161528"/>
            <a:ext cx="7414683" cy="6869279"/>
          </a:xfrm>
          <a:custGeom>
            <a:avLst/>
            <a:gdLst/>
            <a:ahLst/>
            <a:cxnLst/>
            <a:rect r="r" b="b" t="t" l="l"/>
            <a:pathLst>
              <a:path h="6869279" w="7414683">
                <a:moveTo>
                  <a:pt x="0" y="0"/>
                </a:moveTo>
                <a:lnTo>
                  <a:pt x="7414683" y="0"/>
                </a:lnTo>
                <a:lnTo>
                  <a:pt x="7414683" y="6869279"/>
                </a:lnTo>
                <a:lnTo>
                  <a:pt x="0" y="68692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933" t="0" r="-28033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2152555" y="8451106"/>
            <a:ext cx="4305109" cy="4305109"/>
          </a:xfrm>
          <a:custGeom>
            <a:avLst/>
            <a:gdLst/>
            <a:ahLst/>
            <a:cxnLst/>
            <a:rect r="r" b="b" t="t" l="l"/>
            <a:pathLst>
              <a:path h="4305109" w="4305109">
                <a:moveTo>
                  <a:pt x="0" y="0"/>
                </a:moveTo>
                <a:lnTo>
                  <a:pt x="4305110" y="0"/>
                </a:lnTo>
                <a:lnTo>
                  <a:pt x="4305110" y="4305109"/>
                </a:lnTo>
                <a:lnTo>
                  <a:pt x="0" y="43051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38225" y="1057275"/>
            <a:ext cx="6705737" cy="756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80"/>
              </a:lnSpc>
            </a:pPr>
            <a:r>
              <a:rPr lang="en-US" sz="5200" spc="52">
                <a:solidFill>
                  <a:srgbClr val="43C3DD"/>
                </a:solidFill>
                <a:latin typeface="League Spartan"/>
              </a:rPr>
              <a:t>INSPIRAÇÕES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8805945" y="1028700"/>
            <a:ext cx="8453355" cy="7633646"/>
            <a:chOff x="0" y="0"/>
            <a:chExt cx="11271140" cy="1017819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775173"/>
              <a:ext cx="11271140" cy="15352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200" spc="10">
                  <a:solidFill>
                    <a:srgbClr val="244357"/>
                  </a:solidFill>
                  <a:latin typeface="Glacial Indifference"/>
                </a:rPr>
                <a:t>Os Objetivos de Desenvolvimento Sustentável (ODS) relacionados à "Saúde e bem-estar" foram utilizados como base para a proposta do sistema, visando contribuir para o alcance desses objetivos.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9525"/>
              <a:ext cx="11271140" cy="573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34"/>
                </a:lnSpc>
              </a:pPr>
              <a:r>
                <a:rPr lang="en-US" sz="2900" spc="29">
                  <a:solidFill>
                    <a:srgbClr val="244357"/>
                  </a:solidFill>
                  <a:latin typeface="Glacial Indifference"/>
                </a:rPr>
                <a:t>AGENDA 2030 DA ONU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4130522"/>
              <a:ext cx="11271140" cy="20559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200" spc="10">
                  <a:solidFill>
                    <a:srgbClr val="244357"/>
                  </a:solidFill>
                  <a:latin typeface="Glacial Indifference"/>
                </a:rPr>
                <a:t>Foram consideradas as diretrizes e melhores práticas de ergonomia no ambiente de trabalho em saúde. A ergonomia é fundamental para garantir que o sistema seja intuitivo, de fácil utilização e contribua para o conforto e eficiência dos profissionais de saúde.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364874"/>
              <a:ext cx="11271140" cy="573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34"/>
                </a:lnSpc>
              </a:pPr>
              <a:r>
                <a:rPr lang="en-US" sz="2900" spc="29">
                  <a:solidFill>
                    <a:srgbClr val="244357"/>
                  </a:solidFill>
                  <a:latin typeface="Glacial Indifference"/>
                </a:rPr>
                <a:t>PRÁTICAS E NORMAS DE ERGONOMIA EM SAÚDE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8057033"/>
              <a:ext cx="11271140" cy="205591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79"/>
                </a:lnSpc>
              </a:pPr>
              <a:r>
                <a:rPr lang="en-US" sz="2200" spc="10">
                  <a:solidFill>
                    <a:srgbClr val="244357"/>
                  </a:solidFill>
                  <a:latin typeface="Glacial Indifference"/>
                </a:rPr>
                <a:t>Foram estudados sistemas de gestão médica já existentes no mercado, como emed.com.br, com o objetivo de identificar funcionalidades relevantes e boas práticas a serem consideradas no desenvolvimento do Fast Bunny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7291385"/>
              <a:ext cx="11271140" cy="57382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34"/>
                </a:lnSpc>
              </a:pPr>
              <a:r>
                <a:rPr lang="en-US" sz="2900" spc="29">
                  <a:solidFill>
                    <a:srgbClr val="244357"/>
                  </a:solidFill>
                  <a:latin typeface="Glacial Indifference"/>
                </a:rPr>
                <a:t>SISTEMAS DE GESTÃO MÉDICA JÁ EXISTENTES</a:t>
              </a:r>
            </a:p>
          </p:txBody>
        </p:sp>
      </p:grp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C6CA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731028" y="2634076"/>
            <a:ext cx="7528272" cy="5018848"/>
          </a:xfrm>
          <a:custGeom>
            <a:avLst/>
            <a:gdLst/>
            <a:ahLst/>
            <a:cxnLst/>
            <a:rect r="r" b="b" t="t" l="l"/>
            <a:pathLst>
              <a:path h="5018848" w="7528272">
                <a:moveTo>
                  <a:pt x="0" y="0"/>
                </a:moveTo>
                <a:lnTo>
                  <a:pt x="7528272" y="0"/>
                </a:lnTo>
                <a:lnTo>
                  <a:pt x="7528272" y="5018848"/>
                </a:lnTo>
                <a:lnTo>
                  <a:pt x="0" y="50188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686419"/>
            <a:ext cx="8329251" cy="28379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769"/>
              </a:lnSpc>
              <a:spcBef>
                <a:spcPct val="0"/>
              </a:spcBef>
            </a:pPr>
            <a:r>
              <a:rPr lang="en-US" sz="2512" spc="75">
                <a:solidFill>
                  <a:srgbClr val="FFFCF6"/>
                </a:solidFill>
                <a:latin typeface="Glacial Indifference"/>
              </a:rPr>
              <a:t>O coelho também está associado à velha divindade Terra-Mãe, das águas fecundas e regeneradoras e, além disso, da renovação perpétua da vida. Assim, na Mitologia Egípcia, Osíris, deus da vegetação e do além, foi retratado com cabeça de coelho, representando assim, a inteligência e a renovação da vida.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54596" y="2643601"/>
            <a:ext cx="8031004" cy="507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09"/>
              </a:lnSpc>
              <a:spcBef>
                <a:spcPct val="0"/>
              </a:spcBef>
            </a:pPr>
            <a:r>
              <a:rPr lang="en-US" sz="3399" spc="33">
                <a:solidFill>
                  <a:srgbClr val="FFFCF6"/>
                </a:solidFill>
                <a:latin typeface="League Spartan"/>
              </a:rPr>
              <a:t>O COELHO NA MITOLOGIA EGÍPCIA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DAFmL_esjNg</dc:identifier>
  <dcterms:modified xsi:type="dcterms:W3CDTF">2011-08-01T06:04:30Z</dcterms:modified>
  <cp:revision>1</cp:revision>
  <dc:title>Projeto Fast Bunny</dc:title>
</cp:coreProperties>
</file>

<file path=docProps/thumbnail.jpeg>
</file>